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80" r:id="rId2"/>
    <p:sldId id="323" r:id="rId3"/>
    <p:sldId id="318" r:id="rId4"/>
    <p:sldId id="335" r:id="rId5"/>
    <p:sldId id="336" r:id="rId6"/>
    <p:sldId id="315" r:id="rId7"/>
    <p:sldId id="337" r:id="rId8"/>
    <p:sldId id="338" r:id="rId9"/>
    <p:sldId id="339" r:id="rId10"/>
    <p:sldId id="340" r:id="rId11"/>
    <p:sldId id="321" r:id="rId12"/>
    <p:sldId id="341" r:id="rId13"/>
    <p:sldId id="334" r:id="rId14"/>
    <p:sldId id="332" r:id="rId15"/>
    <p:sldId id="333" r:id="rId16"/>
    <p:sldId id="32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FF00"/>
    <a:srgbClr val="006600"/>
    <a:srgbClr val="0000FF"/>
    <a:srgbClr val="FF9900"/>
    <a:srgbClr val="008000"/>
    <a:srgbClr val="FF0000"/>
    <a:srgbClr val="FFFFDD"/>
    <a:srgbClr val="F6F5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3" autoAdjust="0"/>
    <p:restoredTop sz="94660"/>
  </p:normalViewPr>
  <p:slideViewPr>
    <p:cSldViewPr>
      <p:cViewPr varScale="1">
        <p:scale>
          <a:sx n="70" d="100"/>
          <a:sy n="70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F3A161E-0C8F-4477-9BA5-25B9365A4FAA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C9AB161-19E7-464E-B0F1-AD93378CB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132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ABE25-56DE-4D31-BB05-0FFFA1406C7F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F8AE0-9BF1-4260-AC36-6C173ECF19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37B8D-56E5-41DE-A41A-ED16BA932563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81800-226B-4BEC-AE66-06AE64172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A909A-02F0-467E-AA3C-D4671AC01640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AB0C9-5C19-4301-A011-D0E72891D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BAB8D-48D8-4C35-BBBB-97749C93F39B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71823-ABFF-46EB-87C2-54C133BD63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DFE67-23E8-46D9-A960-287DD911956D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B35BB-472E-4C7D-9242-00AD33254F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BE27A-878D-419D-9F55-B941351ECF9E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0E3BF-B09B-40FE-BD79-4D76D8B25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ADA43-8DDE-45FF-B821-5AFF36A219F1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1EF99-182C-4AFE-BABF-77910FB3E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F1524-B8B1-4993-BA63-18FE5D7633BF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E772F-9B73-4F41-989C-CA95E5A7B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DAC7C-5720-4038-987C-C5AF61159855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218C4-5786-40D5-9C4F-1BB90A0B1F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B23D4-DE1B-4D10-90F6-C6A43CEBF039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09656-AAE4-4E12-8960-0B13B4583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B6194E-25CB-4945-B472-42ABF0D822B4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6C549E-6A0F-496C-8EAD-9AAE3EA97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68" r:id="rId3"/>
    <p:sldLayoutId id="2147483667" r:id="rId4"/>
    <p:sldLayoutId id="2147483666" r:id="rId5"/>
    <p:sldLayoutId id="2147483665" r:id="rId6"/>
    <p:sldLayoutId id="2147483664" r:id="rId7"/>
    <p:sldLayoutId id="2147483663" r:id="rId8"/>
    <p:sldLayoutId id="2147483662" r:id="rId9"/>
    <p:sldLayoutId id="2147483661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10541" cmpd="sng">
            <a:solidFill>
              <a:schemeClr val="accent1">
                <a:shade val="88000"/>
                <a:satMod val="110000"/>
              </a:schemeClr>
            </a:solidFill>
            <a:prstDash val="solid"/>
          </a:ln>
          <a:gradFill>
            <a:gsLst>
              <a:gs pos="0">
                <a:schemeClr val="accent1">
                  <a:tint val="40000"/>
                  <a:satMod val="250000"/>
                </a:schemeClr>
              </a:gs>
              <a:gs pos="9000">
                <a:schemeClr val="accent1">
                  <a:tint val="52000"/>
                  <a:satMod val="300000"/>
                </a:schemeClr>
              </a:gs>
              <a:gs pos="50000">
                <a:schemeClr val="accent1">
                  <a:shade val="20000"/>
                  <a:satMod val="300000"/>
                </a:schemeClr>
              </a:gs>
              <a:gs pos="79000">
                <a:schemeClr val="accent1">
                  <a:tint val="52000"/>
                  <a:satMod val="300000"/>
                </a:schemeClr>
              </a:gs>
              <a:gs pos="100000">
                <a:schemeClr val="accent1">
                  <a:tint val="40000"/>
                  <a:satMod val="250000"/>
                </a:schemeClr>
              </a:gs>
            </a:gsLst>
            <a:lin ang="5400000"/>
          </a:gra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488" y="260350"/>
            <a:ext cx="197802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4357686" y="4509120"/>
            <a:ext cx="45370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 smtClean="0"/>
              <a:t>Волобуева Елена Викторовна</a:t>
            </a:r>
            <a:endParaRPr lang="ru-RU" b="1" i="1" dirty="0"/>
          </a:p>
          <a:p>
            <a:pPr algn="ctr"/>
            <a:r>
              <a:rPr lang="ru-RU" b="1" i="1" dirty="0"/>
              <a:t>учитель математики</a:t>
            </a:r>
          </a:p>
          <a:p>
            <a:pPr algn="ctr"/>
            <a:r>
              <a:rPr lang="ru-RU" b="1" i="1" dirty="0" smtClean="0"/>
              <a:t>МАОУ « Андреевская  СОШ» </a:t>
            </a:r>
          </a:p>
          <a:p>
            <a:pPr algn="ctr"/>
            <a:r>
              <a:rPr lang="ru-RU" b="1" i="1" dirty="0" smtClean="0"/>
              <a:t>с. Андреевка</a:t>
            </a:r>
          </a:p>
          <a:p>
            <a:pPr algn="ctr"/>
            <a:r>
              <a:rPr lang="ru-RU" b="1" i="1" dirty="0" smtClean="0"/>
              <a:t>Курманаевского района</a:t>
            </a:r>
            <a:endParaRPr lang="ru-RU" b="1" dirty="0"/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250825" y="188913"/>
            <a:ext cx="8209607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</a:rPr>
              <a:t>Геометрия 10 класс </a:t>
            </a:r>
          </a:p>
          <a:p>
            <a:pPr algn="ctr">
              <a:spcBef>
                <a:spcPts val="0"/>
              </a:spcBef>
            </a:pPr>
            <a:r>
              <a:rPr lang="ru-RU" sz="5400" b="1" i="1" dirty="0" smtClean="0">
                <a:solidFill>
                  <a:srgbClr val="000000"/>
                </a:solidFill>
                <a:latin typeface="Times New Roman" pitchFamily="18" charset="0"/>
              </a:rPr>
              <a:t>Решение задач </a:t>
            </a:r>
          </a:p>
          <a:p>
            <a:pPr algn="ctr">
              <a:spcBef>
                <a:spcPts val="0"/>
              </a:spcBef>
            </a:pPr>
            <a:r>
              <a:rPr lang="ru-RU" sz="5400" b="1" i="1" dirty="0" smtClean="0">
                <a:solidFill>
                  <a:srgbClr val="000000"/>
                </a:solidFill>
                <a:latin typeface="Times New Roman" pitchFamily="18" charset="0"/>
              </a:rPr>
              <a:t>по теме:            </a:t>
            </a:r>
          </a:p>
          <a:p>
            <a:pPr algn="ctr">
              <a:spcBef>
                <a:spcPts val="0"/>
              </a:spcBef>
            </a:pPr>
            <a:r>
              <a:rPr lang="ru-RU" sz="5400" b="1" i="1" dirty="0" smtClean="0">
                <a:solidFill>
                  <a:srgbClr val="000000"/>
                </a:solidFill>
                <a:latin typeface="Times New Roman" pitchFamily="18" charset="0"/>
              </a:rPr>
              <a:t>«Тетраэдр. Параллелепипед.»</a:t>
            </a:r>
            <a:r>
              <a:rPr lang="ru-RU" sz="6000" b="1" i="1" dirty="0" smtClean="0">
                <a:latin typeface="Times New Roman" pitchFamily="18" charset="0"/>
              </a:rPr>
              <a:t> </a:t>
            </a:r>
            <a:endParaRPr lang="ru-RU" sz="6000" b="1" i="1" dirty="0">
              <a:latin typeface="Times New Roman" pitchFamily="18" charset="0"/>
            </a:endParaRPr>
          </a:p>
        </p:txBody>
      </p:sp>
      <p:pic>
        <p:nvPicPr>
          <p:cNvPr id="18439" name="Picture 7" descr="COBJ0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509120"/>
            <a:ext cx="9874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982176"/>
            <a:ext cx="64087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i="1" dirty="0">
                <a:solidFill>
                  <a:srgbClr val="002060"/>
                </a:solidFill>
                <a:latin typeface="Times New Roman"/>
                <a:ea typeface="Times New Roman"/>
              </a:rPr>
              <a:t>«Мало иметь хороший ум, главное – хорошо его применять». </a:t>
            </a:r>
          </a:p>
          <a:p>
            <a:pPr marL="4298950" algn="just">
              <a:spcAft>
                <a:spcPts val="0"/>
              </a:spcAft>
            </a:pPr>
            <a:r>
              <a:rPr lang="ru-RU" sz="3200" b="1" i="1" dirty="0">
                <a:solidFill>
                  <a:srgbClr val="002060"/>
                </a:solidFill>
                <a:latin typeface="Times New Roman"/>
                <a:ea typeface="Times New Roman"/>
              </a:rPr>
              <a:t>Р. Декарт</a:t>
            </a:r>
          </a:p>
          <a:p>
            <a:pPr algn="r">
              <a:spcAft>
                <a:spcPts val="0"/>
              </a:spcAft>
            </a:pPr>
            <a:endParaRPr lang="ru-RU" sz="3200" b="1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09120"/>
            <a:ext cx="19748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27984" y="3536721"/>
            <a:ext cx="1028799" cy="165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48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70600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Цели урока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</a:p>
          <a:p>
            <a:r>
              <a:rPr lang="ru-RU" sz="3600" dirty="0" smtClean="0">
                <a:latin typeface="Times New Roman" panose="02020603050405020304" pitchFamily="18" charset="0"/>
              </a:rPr>
              <a:t>• обобщить </a:t>
            </a:r>
            <a:r>
              <a:rPr lang="ru-RU" sz="3600" dirty="0">
                <a:latin typeface="Times New Roman" panose="02020603050405020304" pitchFamily="18" charset="0"/>
              </a:rPr>
              <a:t>и систематизировать знания по теме;</a:t>
            </a:r>
          </a:p>
          <a:p>
            <a:r>
              <a:rPr lang="ru-RU" sz="3600" dirty="0" smtClean="0">
                <a:latin typeface="Times New Roman" panose="02020603050405020304" pitchFamily="18" charset="0"/>
              </a:rPr>
              <a:t>• сформировать </a:t>
            </a:r>
            <a:r>
              <a:rPr lang="ru-RU" sz="3600" dirty="0">
                <a:latin typeface="Times New Roman" panose="02020603050405020304" pitchFamily="18" charset="0"/>
              </a:rPr>
              <a:t>навык решения простейших задач на построение сечений тетраэдра и параллелепипеда. </a:t>
            </a:r>
            <a:endParaRPr lang="ru-RU" sz="3600" dirty="0" smtClean="0">
              <a:latin typeface="Times New Roman" panose="02020603050405020304" pitchFamily="18" charset="0"/>
            </a:endParaRPr>
          </a:p>
        </p:txBody>
      </p:sp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80312" y="4797152"/>
            <a:ext cx="1065328" cy="17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Урок решения задач по теме:            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</a:rPr>
              <a:t>«Тетраэдр. Параллелепипед» </a:t>
            </a:r>
            <a:endParaRPr lang="ru-RU" sz="36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4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Повторим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484784"/>
            <a:ext cx="7776864" cy="476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Сформулируйте определение тетраэдра.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Из чего состоит тетраэдр?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Какие фигуры являются гранями тетраэдра?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Сформулируйте определение прямоугольного параллелепипеда.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Из чего состоит параллелепипед?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Какие фигуры являются гранями параллелепипеда?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Назовите свойства параллелепипеда.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Сформулируйте пространственную теорему Пифагора.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Запишите пространственную теорему Пифагора.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931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916832"/>
            <a:ext cx="7992888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Задача 1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(устно)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9144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Ребра и высота прямоугольного параллелепипеда равны 4 см, 4 см и 2 см соответственно. Вычислите диагональ параллелепипеда.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445006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</a:rPr>
              <a:t>Ответ: 6.</a:t>
            </a:r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2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0" y="26064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cap="all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Устная </a:t>
            </a:r>
            <a:r>
              <a:rPr lang="ru-RU" sz="4000" b="1" cap="all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работа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995348"/>
            <a:ext cx="8424936" cy="3521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>
                <a:latin typeface="Times New Roman"/>
                <a:ea typeface="Calibri"/>
                <a:cs typeface="Times New Roman"/>
              </a:rPr>
              <a:t>Продолжи </a:t>
            </a:r>
            <a:r>
              <a:rPr lang="ru-RU" sz="2800" b="1" i="1" dirty="0" smtClean="0">
                <a:latin typeface="Times New Roman"/>
                <a:ea typeface="Calibri"/>
                <a:cs typeface="Times New Roman"/>
              </a:rPr>
              <a:t>предложения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1. Если две точки прямой принадлежит плоскости, то прямая …</a:t>
            </a: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2. Если две плоскости имеют общую точку, то эти плоскости пересекаются по ....</a:t>
            </a: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3. Если плоскость пересекает две параллельные плоскости, то линии пересечения ...</a:t>
            </a:r>
          </a:p>
        </p:txBody>
      </p:sp>
    </p:spTree>
    <p:extLst>
      <p:ext uri="{BB962C8B-B14F-4D97-AF65-F5344CB8AC3E}">
        <p14:creationId xmlns:p14="http://schemas.microsoft.com/office/powerpoint/2010/main" val="220970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035920"/>
            <a:ext cx="849694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b="1" u="sng" dirty="0">
                <a:latin typeface="Times New Roman"/>
                <a:ea typeface="Calibri"/>
                <a:cs typeface="Times New Roman"/>
              </a:rPr>
              <a:t>Задача 2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6858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Построить сечение параллелепипеда плоскостью, которая проходит через точки K, M и N.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49498"/>
            <a:ext cx="3752304" cy="3998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2402448"/>
            <a:ext cx="3672408" cy="4059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anose="02020603050405020304" pitchFamily="18" charset="0"/>
              </a:rPr>
              <a:t>Построение: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1. проводим 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MK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2. 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MK∩CC1=X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2000" i="1" dirty="0" smtClean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/>
                <a:ea typeface="Times New Roman"/>
                <a:cs typeface="Times New Roman"/>
              </a:rPr>
              <a:t>3. проводим XN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/>
                <a:ea typeface="Times New Roman"/>
                <a:cs typeface="Times New Roman"/>
              </a:rPr>
              <a:t>4. XN∩</a:t>
            </a:r>
            <a:r>
              <a:rPr lang="ru-RU" i="1" dirty="0" smtClean="0">
                <a:latin typeface="Times New Roman"/>
                <a:ea typeface="Times New Roman"/>
                <a:cs typeface="Times New Roman"/>
              </a:rPr>
              <a:t>D1C1=P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5. проводим </a:t>
            </a: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MP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r>
              <a:rPr lang="ru-RU" sz="2000" i="1" dirty="0">
                <a:latin typeface="Times New Roman"/>
                <a:ea typeface="Times New Roman"/>
              </a:rPr>
              <a:t>6. </a:t>
            </a:r>
            <a:r>
              <a:rPr lang="ru-RU" sz="2000" i="1" dirty="0" smtClean="0">
                <a:latin typeface="Times New Roman"/>
                <a:ea typeface="Times New Roman"/>
              </a:rPr>
              <a:t>Проведем NL</a:t>
            </a:r>
            <a:r>
              <a:rPr lang="ru-RU" sz="2000" i="1" dirty="0">
                <a:latin typeface="Cambria Math"/>
                <a:ea typeface="Times New Roman"/>
                <a:cs typeface="Cambria Math"/>
              </a:rPr>
              <a:t>∥</a:t>
            </a:r>
            <a:r>
              <a:rPr lang="ru-RU" sz="2000" i="1" dirty="0" smtClean="0">
                <a:latin typeface="Times New Roman"/>
                <a:ea typeface="Times New Roman"/>
              </a:rPr>
              <a:t>MP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i="1" dirty="0" smtClean="0">
                <a:latin typeface="Times New Roman"/>
                <a:ea typeface="Times New Roman"/>
              </a:rPr>
              <a:t>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7. Соединяем N и L и получаем </a:t>
            </a:r>
            <a:endParaRPr lang="ru-RU" sz="2000" i="1" dirty="0" smtClean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latin typeface="Times New Roman"/>
                <a:ea typeface="Times New Roman"/>
                <a:cs typeface="Times New Roman"/>
              </a:rPr>
              <a:t>сечение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MPNLK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83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32515"/>
            <a:ext cx="4302149" cy="4494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mtClean="0"/>
              <a:t>Решение задач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955973"/>
            <a:ext cx="3250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Проверь построение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91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mtClean="0"/>
              <a:t>Решение задач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96136" y="2636912"/>
            <a:ext cx="26642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</a:rPr>
              <a:t>Дано:</a:t>
            </a:r>
          </a:p>
          <a:p>
            <a:r>
              <a:rPr lang="ru-RU" dirty="0" smtClean="0">
                <a:latin typeface="Times New Roman" panose="02020603050405020304" pitchFamily="18" charset="0"/>
              </a:rPr>
              <a:t>ABCD </a:t>
            </a:r>
            <a:r>
              <a:rPr lang="ru-RU" dirty="0">
                <a:latin typeface="Times New Roman" panose="02020603050405020304" pitchFamily="18" charset="0"/>
              </a:rPr>
              <a:t>– тетраэдр, </a:t>
            </a:r>
            <a:endParaRPr lang="ru-RU" dirty="0" smtClean="0">
              <a:latin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</a:rPr>
              <a:t>М </a:t>
            </a:r>
            <a:r>
              <a:rPr lang="ru-RU" dirty="0">
                <a:latin typeface="Times New Roman" panose="02020603050405020304" pitchFamily="18" charset="0"/>
              </a:rPr>
              <a:t>– середина АС, </a:t>
            </a:r>
            <a:endParaRPr lang="ru-RU" dirty="0" smtClean="0">
              <a:latin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</a:rPr>
              <a:t>DB </a:t>
            </a:r>
            <a:r>
              <a:rPr lang="ru-RU" dirty="0">
                <a:latin typeface="Times New Roman" panose="02020603050405020304" pitchFamily="18" charset="0"/>
              </a:rPr>
              <a:t>= 6, MD = 10,  </a:t>
            </a:r>
            <a:endParaRPr lang="ru-RU" dirty="0" smtClean="0">
              <a:latin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</a:rPr>
              <a:t>DBM </a:t>
            </a:r>
            <a:r>
              <a:rPr lang="ru-RU" dirty="0">
                <a:latin typeface="Times New Roman" panose="02020603050405020304" pitchFamily="18" charset="0"/>
              </a:rPr>
              <a:t>= 90</a:t>
            </a:r>
            <a:r>
              <a:rPr lang="ru-RU" dirty="0" smtClean="0">
                <a:latin typeface="Times New Roman" panose="02020603050405020304" pitchFamily="18" charset="0"/>
              </a:rPr>
              <a:t>°</a:t>
            </a:r>
          </a:p>
          <a:p>
            <a:r>
              <a:rPr lang="ru-RU" dirty="0" smtClean="0">
                <a:latin typeface="Times New Roman" panose="02020603050405020304" pitchFamily="18" charset="0"/>
              </a:rPr>
              <a:t>Найти:</a:t>
            </a:r>
          </a:p>
          <a:p>
            <a:r>
              <a:rPr lang="ru-RU" i="1" dirty="0" err="1">
                <a:latin typeface="Times New Roman"/>
                <a:ea typeface="Times New Roman"/>
              </a:rPr>
              <a:t>S</a:t>
            </a:r>
            <a:r>
              <a:rPr lang="ru-RU" baseline="-25000" dirty="0" err="1">
                <a:latin typeface="Times New Roman"/>
                <a:ea typeface="Times New Roman"/>
              </a:rPr>
              <a:t>сеч</a:t>
            </a:r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55367"/>
            <a:ext cx="4216428" cy="35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124744"/>
            <a:ext cx="8363272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prstClr val="black"/>
                </a:solidFill>
                <a:latin typeface="Times New Roman" panose="02020603050405020304" pitchFamily="18" charset="0"/>
              </a:rPr>
              <a:t>Задача 3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ABCD – тетраэдр,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М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– середина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АС, DB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= 6, MD = 10, 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DBM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=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90°.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Постройте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сечение тетраэдра плоскостью, проходящей через середину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DC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параллельно плоскости (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DMB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), и найдите </a:t>
            </a:r>
            <a:r>
              <a:rPr lang="ru-RU" i="1" dirty="0" err="1">
                <a:latin typeface="Times New Roman"/>
                <a:ea typeface="Times New Roman"/>
                <a:cs typeface="Times New Roman"/>
              </a:rPr>
              <a:t>S</a:t>
            </a:r>
            <a:r>
              <a:rPr lang="ru-RU" baseline="-25000" dirty="0" err="1">
                <a:latin typeface="Times New Roman"/>
                <a:ea typeface="Times New Roman"/>
                <a:cs typeface="Times New Roman"/>
              </a:rPr>
              <a:t>сеч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558924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</a:rPr>
              <a:t>Ответ: </a:t>
            </a:r>
            <a:r>
              <a:rPr lang="ru-RU" dirty="0" smtClean="0">
                <a:latin typeface="Times New Roman"/>
                <a:ea typeface="Times New Roman"/>
              </a:rPr>
              <a:t>6 </a:t>
            </a:r>
            <a:r>
              <a:rPr lang="ru-RU" dirty="0">
                <a:latin typeface="Times New Roman"/>
                <a:ea typeface="Times New Roman"/>
              </a:rPr>
              <a:t>см</a:t>
            </a:r>
            <a:r>
              <a:rPr lang="ru-RU" baseline="30000" dirty="0">
                <a:latin typeface="Times New Roman"/>
                <a:ea typeface="Times New Roman"/>
              </a:rPr>
              <a:t>2</a:t>
            </a:r>
            <a:r>
              <a:rPr lang="ru-RU" dirty="0">
                <a:latin typeface="Times New Roman"/>
                <a:ea typeface="Times New Roman"/>
              </a:rPr>
              <a:t>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881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mtClean="0"/>
              <a:t>Решение задач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436096" y="2996952"/>
            <a:ext cx="3384376" cy="271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</a:rPr>
              <a:t>Дано:</a:t>
            </a:r>
          </a:p>
          <a:p>
            <a:r>
              <a:rPr lang="ru-RU" dirty="0" smtClean="0">
                <a:latin typeface="Times New Roman" panose="02020603050405020304" pitchFamily="18" charset="0"/>
              </a:rPr>
              <a:t>ABCD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A1B1C1D1</a:t>
            </a:r>
            <a:r>
              <a:rPr lang="ru-RU" dirty="0" smtClean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</a:rPr>
              <a:t>параллелепипед, </a:t>
            </a:r>
          </a:p>
          <a:p>
            <a:r>
              <a:rPr lang="ru-RU" i="1" dirty="0" smtClean="0">
                <a:latin typeface="Times New Roman"/>
                <a:ea typeface="Times New Roman"/>
                <a:cs typeface="Times New Roman"/>
              </a:rPr>
              <a:t>AD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= 4,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DC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= 8,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СС</a:t>
            </a:r>
            <a:r>
              <a:rPr lang="ru-RU" baseline="-25000" dirty="0">
                <a:latin typeface="Times New Roman"/>
                <a:ea typeface="Times New Roman"/>
                <a:cs typeface="Times New Roman"/>
              </a:rPr>
              <a:t>1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= 6,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М 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– середина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DC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dirty="0" smtClean="0">
                <a:latin typeface="Times New Roman" panose="02020603050405020304" pitchFamily="18" charset="0"/>
              </a:rPr>
              <a:t>Найти:</a:t>
            </a:r>
          </a:p>
          <a:p>
            <a:r>
              <a:rPr lang="ru-RU" i="1" dirty="0" err="1">
                <a:latin typeface="Times New Roman"/>
                <a:ea typeface="Times New Roman"/>
              </a:rPr>
              <a:t>S</a:t>
            </a:r>
            <a:r>
              <a:rPr lang="ru-RU" baseline="-25000" dirty="0" err="1">
                <a:latin typeface="Times New Roman"/>
                <a:ea typeface="Times New Roman"/>
              </a:rPr>
              <a:t>сеч</a:t>
            </a: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124744"/>
            <a:ext cx="8363272" cy="1994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prstClr val="black"/>
                </a:solidFill>
                <a:latin typeface="Times New Roman" panose="02020603050405020304" pitchFamily="18" charset="0"/>
              </a:rPr>
              <a:t>Задача </a:t>
            </a:r>
            <a:r>
              <a:rPr lang="ru-RU" b="1" u="sng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4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. </a:t>
            </a:r>
            <a:r>
              <a:rPr lang="ru-RU" dirty="0">
                <a:latin typeface="Times New Roman"/>
                <a:ea typeface="Times New Roman"/>
              </a:rPr>
              <a:t>Все грани параллелепипеда – прямоугольники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pPr indent="228600" algn="just">
              <a:lnSpc>
                <a:spcPct val="105000"/>
              </a:lnSpc>
              <a:spcAft>
                <a:spcPts val="0"/>
              </a:spcAft>
            </a:pPr>
            <a:r>
              <a:rPr lang="ru-RU" i="1" dirty="0">
                <a:latin typeface="Times New Roman"/>
                <a:ea typeface="Times New Roman"/>
                <a:cs typeface="Times New Roman"/>
              </a:rPr>
              <a:t>AD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= 4,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DC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= 8,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СС</a:t>
            </a:r>
            <a:r>
              <a:rPr lang="ru-RU" baseline="-25000" dirty="0">
                <a:latin typeface="Times New Roman"/>
                <a:ea typeface="Times New Roman"/>
                <a:cs typeface="Times New Roman"/>
              </a:rPr>
              <a:t>1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= 6,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М 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– середина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DC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228600" algn="just">
              <a:lnSpc>
                <a:spcPct val="10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Постройте сечение параллелепипеда плоскостью, проходящей через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М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и параллельной (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АВ</a:t>
            </a:r>
            <a:r>
              <a:rPr lang="ru-RU" baseline="-25000" dirty="0">
                <a:latin typeface="Times New Roman"/>
                <a:ea typeface="Times New Roman"/>
                <a:cs typeface="Times New Roman"/>
              </a:rPr>
              <a:t>1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baseline="-25000" dirty="0">
                <a:latin typeface="Times New Roman"/>
                <a:ea typeface="Times New Roman"/>
                <a:cs typeface="Times New Roman"/>
              </a:rPr>
              <a:t>1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lvl="0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32415" y="5838278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</a:rPr>
              <a:t>Ответ: </a:t>
            </a:r>
            <a:r>
              <a:rPr lang="ru-RU" dirty="0" smtClean="0">
                <a:latin typeface="Times New Roman"/>
              </a:rPr>
              <a:t>20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см</a:t>
            </a:r>
            <a:r>
              <a:rPr lang="ru-RU" baseline="30000" dirty="0">
                <a:latin typeface="Times New Roman"/>
                <a:ea typeface="Times New Roman"/>
              </a:rPr>
              <a:t>2</a:t>
            </a:r>
            <a:r>
              <a:rPr lang="ru-RU" dirty="0">
                <a:latin typeface="Times New Roman"/>
                <a:ea typeface="Times New Roman"/>
              </a:rPr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80928"/>
            <a:ext cx="4608512" cy="3519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99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Решаем задачи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89217" y="4365104"/>
            <a:ext cx="58753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5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 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(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а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), 114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– 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I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вариант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1836289"/>
            <a:ext cx="17588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107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3075" y="1047520"/>
            <a:ext cx="17588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104</a:t>
            </a:r>
            <a:endParaRPr lang="ru-RU" dirty="0"/>
          </a:p>
        </p:txBody>
      </p:sp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4747" y="3018838"/>
            <a:ext cx="1949021" cy="312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605192" y="3478361"/>
            <a:ext cx="62433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Самостоятельная работа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789217" y="5378394"/>
            <a:ext cx="60468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5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 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(</a:t>
            </a:r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б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), 115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– 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II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вариант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96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8538"/>
            <a:ext cx="8229600" cy="1143000"/>
          </a:xfrm>
        </p:spPr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79928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Вариант 1</a:t>
            </a:r>
          </a:p>
          <a:p>
            <a:r>
              <a:rPr lang="ru-RU" b="1" dirty="0" smtClean="0"/>
              <a:t>Задача </a:t>
            </a:r>
            <a:r>
              <a:rPr lang="ru-RU" b="1" dirty="0"/>
              <a:t>5 (а). </a:t>
            </a:r>
            <a:r>
              <a:rPr lang="ru-RU" dirty="0" smtClean="0"/>
              <a:t>DABC </a:t>
            </a:r>
            <a:r>
              <a:rPr lang="ru-RU" dirty="0"/>
              <a:t>– тетраэдр, </a:t>
            </a:r>
          </a:p>
          <a:p>
            <a:r>
              <a:rPr lang="ru-RU" dirty="0"/>
              <a:t> DBA =  DBC = 90°, DB = 6, АВ = ВС = 8, АС = 12.Постройте сечение тетраэдра плоскостью, проходящей через середину DB и параллельной плоскости ADC.</a:t>
            </a:r>
          </a:p>
          <a:p>
            <a:r>
              <a:rPr lang="ru-RU" dirty="0"/>
              <a:t>Найти </a:t>
            </a:r>
            <a:r>
              <a:rPr lang="ru-RU" dirty="0" err="1"/>
              <a:t>Sсеч</a:t>
            </a:r>
            <a:r>
              <a:rPr lang="ru-RU" dirty="0"/>
              <a:t>.</a:t>
            </a:r>
          </a:p>
          <a:p>
            <a:pPr lvl="0"/>
            <a:r>
              <a:rPr lang="ru-RU" b="1" dirty="0"/>
              <a:t>№ 114</a:t>
            </a:r>
            <a:r>
              <a:rPr lang="ru-RU" b="1" dirty="0" smtClean="0"/>
              <a:t>. </a:t>
            </a:r>
            <a:r>
              <a:rPr lang="ru-RU" dirty="0">
                <a:solidFill>
                  <a:prstClr val="black"/>
                </a:solidFill>
              </a:rPr>
              <a:t>(из учебника</a:t>
            </a:r>
            <a:r>
              <a:rPr lang="ru-RU" dirty="0" smtClean="0">
                <a:solidFill>
                  <a:prstClr val="black"/>
                </a:solidFill>
              </a:rPr>
              <a:t>)</a:t>
            </a:r>
            <a:endParaRPr lang="ru-RU" b="1" dirty="0"/>
          </a:p>
          <a:p>
            <a:endParaRPr lang="ru-RU" dirty="0" smtClean="0"/>
          </a:p>
          <a:p>
            <a:r>
              <a:rPr lang="ru-RU" b="1" u="sng" dirty="0" smtClean="0"/>
              <a:t>Вариант 2</a:t>
            </a:r>
            <a:endParaRPr lang="ru-RU" b="1" u="sng" dirty="0"/>
          </a:p>
          <a:p>
            <a:r>
              <a:rPr lang="ru-RU" b="1" dirty="0"/>
              <a:t>Задача 5(б). </a:t>
            </a:r>
            <a:r>
              <a:rPr lang="ru-RU" dirty="0" smtClean="0"/>
              <a:t>Все </a:t>
            </a:r>
            <a:r>
              <a:rPr lang="ru-RU" dirty="0"/>
              <a:t>грани параллелепипеда ABCDA1B1C1D1 – квадраты со стороной а. Через середину AD параллельно плоскости DA1B1 проведена плоскость.</a:t>
            </a:r>
          </a:p>
          <a:p>
            <a:r>
              <a:rPr lang="ru-RU" dirty="0"/>
              <a:t>Найти </a:t>
            </a:r>
            <a:r>
              <a:rPr lang="ru-RU" dirty="0" err="1"/>
              <a:t>Рсеч</a:t>
            </a:r>
            <a:r>
              <a:rPr lang="ru-RU" dirty="0"/>
              <a:t>.</a:t>
            </a:r>
          </a:p>
          <a:p>
            <a:r>
              <a:rPr lang="ru-RU" b="1" dirty="0"/>
              <a:t>№ 115</a:t>
            </a:r>
            <a:r>
              <a:rPr lang="ru-RU" b="1" dirty="0" smtClean="0"/>
              <a:t>. </a:t>
            </a:r>
            <a:r>
              <a:rPr lang="ru-RU" dirty="0" smtClean="0"/>
              <a:t>(из учебника)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0484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853" y="1196752"/>
            <a:ext cx="8352928" cy="2485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15000"/>
              </a:lnSpc>
              <a:spcAft>
                <a:spcPts val="67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Какие темы из раздела «Параллельность плоскостей в пространстве» использовались при решении задач?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67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Какие основные понятия и теоремы применяли?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67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Чему научились на уроке?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67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Что нового узнали?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319410"/>
            <a:ext cx="8229600" cy="877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dirty="0" smtClean="0"/>
              <a:t>Подведём итог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1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97865"/>
              </p:ext>
            </p:extLst>
          </p:nvPr>
        </p:nvGraphicFramePr>
        <p:xfrm>
          <a:off x="395536" y="1196752"/>
          <a:ext cx="8352928" cy="316835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52328"/>
                <a:gridCol w="2736304"/>
                <a:gridCol w="2664296"/>
              </a:tblGrid>
              <a:tr h="1080120">
                <a:tc>
                  <a:txBody>
                    <a:bodyPr/>
                    <a:lstStyle/>
                    <a:p>
                      <a:pPr indent="2159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Мне всё понятно</a:t>
                      </a:r>
                    </a:p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Вопросов нет.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Мне ничего  </a:t>
                      </a:r>
                      <a:endParaRPr lang="ru-RU" sz="28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 понятно.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 меня  есть вопросы.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823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0531" name="Рисунок 6" descr="00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54243"/>
            <a:ext cx="2088232" cy="164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530" name="Рисунок 2" descr="big_smiles_2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127" y="2639752"/>
            <a:ext cx="155887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529" name="Рисунок 1" descr="big_smiles_1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563568"/>
            <a:ext cx="158417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75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404664"/>
            <a:ext cx="8229600" cy="1296144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Домашнее задание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772816"/>
            <a:ext cx="79928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п. </a:t>
            </a: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12,113 </a:t>
            </a: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повторить  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№ 77,87.</a:t>
            </a:r>
            <a:endParaRPr lang="ru-RU" sz="40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73416" y="3606988"/>
            <a:ext cx="1831032" cy="293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55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dirty="0" smtClean="0"/>
              <a:t>СПАСИБО за УРОК!</a:t>
            </a:r>
            <a:endParaRPr lang="ru-RU" sz="7200" dirty="0"/>
          </a:p>
        </p:txBody>
      </p:sp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25144"/>
            <a:ext cx="19748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91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шаблон математически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математический</Template>
  <TotalTime>5125</TotalTime>
  <Words>537</Words>
  <Application>Microsoft Office PowerPoint</Application>
  <PresentationFormat>Экран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шаблон математический</vt:lpstr>
      <vt:lpstr>Презентация PowerPoint</vt:lpstr>
      <vt:lpstr>Презентация PowerPoint</vt:lpstr>
      <vt:lpstr>Презентация PowerPoint</vt:lpstr>
      <vt:lpstr>Повторим</vt:lpstr>
      <vt:lpstr>Решение задач</vt:lpstr>
      <vt:lpstr>Презентация PowerPoint</vt:lpstr>
      <vt:lpstr>Решение задач</vt:lpstr>
      <vt:lpstr>Презентация PowerPoint</vt:lpstr>
      <vt:lpstr>Презентация PowerPoint</vt:lpstr>
      <vt:lpstr>Презентация PowerPoint</vt:lpstr>
      <vt:lpstr>Решаем задачи</vt:lpstr>
      <vt:lpstr>Самостоятельная работа</vt:lpstr>
      <vt:lpstr>Презентация PowerPoint</vt:lpstr>
      <vt:lpstr>РЕФЛЕКСИЯ</vt:lpstr>
      <vt:lpstr>Домашнее задание</vt:lpstr>
      <vt:lpstr>СПАСИБО за УРОК!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Наташа</cp:lastModifiedBy>
  <cp:revision>74</cp:revision>
  <dcterms:created xsi:type="dcterms:W3CDTF">2011-07-12T07:33:19Z</dcterms:created>
  <dcterms:modified xsi:type="dcterms:W3CDTF">2016-09-25T22:14:19Z</dcterms:modified>
</cp:coreProperties>
</file>